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4" r:id="rId1"/>
  </p:sldMasterIdLst>
  <p:notesMasterIdLst>
    <p:notesMasterId r:id="rId42"/>
  </p:notesMasterIdLst>
  <p:handoutMasterIdLst>
    <p:handoutMasterId r:id="rId43"/>
  </p:handoutMasterIdLst>
  <p:sldIdLst>
    <p:sldId id="591" r:id="rId2"/>
    <p:sldId id="626" r:id="rId3"/>
    <p:sldId id="681" r:id="rId4"/>
    <p:sldId id="770" r:id="rId5"/>
    <p:sldId id="679" r:id="rId6"/>
    <p:sldId id="628" r:id="rId7"/>
    <p:sldId id="629" r:id="rId8"/>
    <p:sldId id="777" r:id="rId9"/>
    <p:sldId id="631" r:id="rId10"/>
    <p:sldId id="764" r:id="rId11"/>
    <p:sldId id="780" r:id="rId12"/>
    <p:sldId id="778" r:id="rId13"/>
    <p:sldId id="779" r:id="rId14"/>
    <p:sldId id="708" r:id="rId15"/>
    <p:sldId id="634" r:id="rId16"/>
    <p:sldId id="782" r:id="rId17"/>
    <p:sldId id="784" r:id="rId18"/>
    <p:sldId id="781" r:id="rId19"/>
    <p:sldId id="635" r:id="rId20"/>
    <p:sldId id="783" r:id="rId21"/>
    <p:sldId id="636" r:id="rId22"/>
    <p:sldId id="762" r:id="rId23"/>
    <p:sldId id="637" r:id="rId24"/>
    <p:sldId id="763" r:id="rId25"/>
    <p:sldId id="638" r:id="rId26"/>
    <p:sldId id="639" r:id="rId27"/>
    <p:sldId id="643" r:id="rId28"/>
    <p:sldId id="644" r:id="rId29"/>
    <p:sldId id="645" r:id="rId30"/>
    <p:sldId id="646" r:id="rId31"/>
    <p:sldId id="718" r:id="rId32"/>
    <p:sldId id="649" r:id="rId33"/>
    <p:sldId id="653" r:id="rId34"/>
    <p:sldId id="654" r:id="rId35"/>
    <p:sldId id="658" r:id="rId36"/>
    <p:sldId id="693" r:id="rId37"/>
    <p:sldId id="767" r:id="rId38"/>
    <p:sldId id="659" r:id="rId39"/>
    <p:sldId id="768" r:id="rId40"/>
    <p:sldId id="748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B2B2B2"/>
    <a:srgbClr val="FF33CC"/>
    <a:srgbClr val="FF0000"/>
    <a:srgbClr val="00FF00"/>
    <a:srgbClr val="0000CC"/>
    <a:srgbClr val="000000"/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139" autoAdjust="0"/>
    <p:restoredTop sz="94683" autoAdjust="0"/>
  </p:normalViewPr>
  <p:slideViewPr>
    <p:cSldViewPr>
      <p:cViewPr varScale="1">
        <p:scale>
          <a:sx n="89" d="100"/>
          <a:sy n="89" d="100"/>
        </p:scale>
        <p:origin x="-75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3163DF15-F59F-4129-B798-1CAFBB859C4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 para editar os estilos do texto mestre</a:t>
            </a:r>
          </a:p>
          <a:p>
            <a:pPr lvl="1"/>
            <a:r>
              <a:rPr lang="en-US" noProof="0" smtClean="0"/>
              <a:t>Segundo nível</a:t>
            </a:r>
          </a:p>
          <a:p>
            <a:pPr lvl="2"/>
            <a:r>
              <a:rPr lang="en-US" noProof="0" smtClean="0"/>
              <a:t>Terceiro nível</a:t>
            </a:r>
          </a:p>
          <a:p>
            <a:pPr lvl="3"/>
            <a:r>
              <a:rPr lang="en-US" noProof="0" smtClean="0"/>
              <a:t>Quarto nível</a:t>
            </a:r>
          </a:p>
          <a:p>
            <a:pPr lvl="4"/>
            <a:r>
              <a:rPr lang="en-US" noProof="0" smtClean="0"/>
              <a:t>Quinto nível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50D3462C-BED6-4B09-918F-09245D94410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FE4D3C-95A3-4708-ABB4-C9ECFA401AD1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498DB9-AA7A-44B9-BE74-04A4B6BAF1D1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3F4253-9748-49BD-AF0B-149ADF65518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915400" cy="9906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28775"/>
            <a:ext cx="4013200" cy="417195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22800" y="1628775"/>
            <a:ext cx="4013200" cy="20097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22800" y="3790950"/>
            <a:ext cx="4013200" cy="20097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FF361-7DA5-4B27-947A-E67D84E68C8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7FA8CE-75AD-4F5F-BD02-92078EF66BF8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5BD815-F6D8-467C-87AD-70E45968EED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22DF10-BBBD-4819-A1D5-F03C8D461C3E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7B3A91-E0E4-4678-B856-C6B3662EF84F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760A1-26E7-4305-B3C5-DDE76757880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DF76BF-0F5F-4A24-996C-7BE0B9CF8906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F6FD24-3884-45E8-AC30-69609E3CF5D6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com Único Canto Aparado e Arredondado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ângulo retângulo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A7C5F09A-83C4-4EB0-9A48-EBD0C15FC5FC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orma liv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a liv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1B6B76B0-1B22-402C-B544-22608F652C15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grpSp>
        <p:nvGrpSpPr>
          <p:cNvPr id="2" name="Grupo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a liv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a liv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14" name="Picture 11" descr="ivi logo 2004_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245475" y="5970588"/>
            <a:ext cx="863600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 spd="med">
    <p:blinds dir="vert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9963"/>
            <a:ext cx="77724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pt-BR" sz="6600">
                <a:solidFill>
                  <a:schemeClr val="tx1"/>
                </a:solidFill>
              </a:rPr>
              <a:t>CAVIDADE ABDOMINAL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300" name="Rectangle 4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pPr>
              <a:defRPr/>
            </a:pPr>
            <a:endParaRPr lang="pt-BR" dirty="0"/>
          </a:p>
        </p:txBody>
      </p:sp>
      <p:pic>
        <p:nvPicPr>
          <p:cNvPr id="35842" name="Picture 6" descr="Estômago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11188" y="1268413"/>
            <a:ext cx="7993062" cy="4398962"/>
          </a:xfrm>
          <a:ln w="57150" cmpd="thickThin">
            <a:solidFill>
              <a:schemeClr val="accent2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4644008" y="580526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Curvatura maior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55976" y="1412776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Curvatura maior</a:t>
            </a:r>
          </a:p>
          <a:p>
            <a:endParaRPr lang="pt-BR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Eixo gástrico</a:t>
            </a:r>
            <a:endParaRPr lang="pt-BR" dirty="0"/>
          </a:p>
        </p:txBody>
      </p:sp>
      <p:pic>
        <p:nvPicPr>
          <p:cNvPr id="4" name="Espaço Reservado para Conteúdo 3" descr="fot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56381"/>
            <a:ext cx="8229600" cy="3547000"/>
          </a:xfr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Lembretes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estômago se relaciona com o OMENTO e o PÂNCREAS.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A incisura angular é o ponto de maior angulação da curvatura menor</a:t>
            </a:r>
          </a:p>
          <a:p>
            <a:endParaRPr lang="pt-BR" dirty="0" smtClean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Lembretes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dificuldade em definir o estômago depende de seu conteúdo .</a:t>
            </a:r>
          </a:p>
          <a:p>
            <a:pPr lvl="2"/>
            <a:r>
              <a:rPr lang="pt-BR" dirty="0" smtClean="0"/>
              <a:t>vazio ou preenchido por líquido – sobrepõe ao fígado</a:t>
            </a:r>
          </a:p>
          <a:p>
            <a:pPr lvl="2"/>
            <a:r>
              <a:rPr lang="pt-BR" dirty="0" smtClean="0"/>
              <a:t>Preenchido por comida ou gás – mais bem definido. Seu conteúdo se caracteriza por aspecto heterogêneo e granular (Ração) ou </a:t>
            </a:r>
            <a:r>
              <a:rPr lang="pt-BR" dirty="0" err="1" smtClean="0"/>
              <a:t>radiopacidade</a:t>
            </a:r>
            <a:r>
              <a:rPr lang="pt-BR" dirty="0" smtClean="0"/>
              <a:t> gás.</a:t>
            </a:r>
          </a:p>
          <a:p>
            <a:r>
              <a:rPr lang="pt-BR" dirty="0" smtClean="0"/>
              <a:t>Normalmente as pregas mucosas são visibilizadas nas radiografias simples, mas nem sempre. </a:t>
            </a:r>
          </a:p>
          <a:p>
            <a:pPr lvl="2"/>
            <a:r>
              <a:rPr lang="pt-BR" dirty="0" smtClean="0"/>
              <a:t>Linhas paralelas na região do fundo do estômago (VD).</a:t>
            </a:r>
          </a:p>
          <a:p>
            <a:pPr lvl="2"/>
            <a:r>
              <a:rPr lang="pt-BR" dirty="0" smtClean="0"/>
              <a:t>Quando ñ tão distendido, aspecto mais tortuoso.</a:t>
            </a:r>
          </a:p>
          <a:p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Estômago</a:t>
            </a:r>
          </a:p>
        </p:txBody>
      </p:sp>
      <p:sp>
        <p:nvSpPr>
          <p:cNvPr id="34818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pt-BR" smtClean="0"/>
              <a:t> O que observar </a:t>
            </a:r>
            <a:r>
              <a:rPr lang="en-US" smtClean="0"/>
              <a:t>?</a:t>
            </a:r>
          </a:p>
          <a:p>
            <a:pPr lvl="1"/>
            <a:r>
              <a:rPr lang="en-US" smtClean="0"/>
              <a:t> Localização</a:t>
            </a:r>
          </a:p>
          <a:p>
            <a:pPr lvl="1"/>
            <a:r>
              <a:rPr lang="en-US" smtClean="0"/>
              <a:t> Tamanho</a:t>
            </a:r>
          </a:p>
          <a:p>
            <a:pPr lvl="1"/>
            <a:r>
              <a:rPr lang="en-US" smtClean="0"/>
              <a:t> Forma</a:t>
            </a:r>
          </a:p>
          <a:p>
            <a:pPr lvl="1"/>
            <a:r>
              <a:rPr lang="en-US" smtClean="0"/>
              <a:t> Conteúdo</a:t>
            </a:r>
          </a:p>
        </p:txBody>
      </p:sp>
      <p:sp>
        <p:nvSpPr>
          <p:cNvPr id="34819" name="Rectangle 6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 Alterações:</a:t>
            </a:r>
          </a:p>
          <a:p>
            <a:pPr lvl="1"/>
            <a:r>
              <a:rPr lang="pt-BR" dirty="0" smtClean="0"/>
              <a:t> Corpos Estranhos</a:t>
            </a:r>
          </a:p>
          <a:p>
            <a:pPr lvl="1"/>
            <a:r>
              <a:rPr lang="pt-BR" dirty="0" smtClean="0"/>
              <a:t> Dilatação Gástrica</a:t>
            </a:r>
          </a:p>
          <a:p>
            <a:pPr lvl="1"/>
            <a:r>
              <a:rPr lang="pt-BR" dirty="0" smtClean="0"/>
              <a:t> Torção Gástrica</a:t>
            </a:r>
          </a:p>
        </p:txBody>
      </p:sp>
      <p:sp>
        <p:nvSpPr>
          <p:cNvPr id="34820" name="Text Box 8"/>
          <p:cNvSpPr txBox="1">
            <a:spLocks noChangeArrowheads="1"/>
          </p:cNvSpPr>
          <p:nvPr/>
        </p:nvSpPr>
        <p:spPr bwMode="auto">
          <a:xfrm>
            <a:off x="755650" y="4365625"/>
            <a:ext cx="4752975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z"/>
            </a:pPr>
            <a:r>
              <a:rPr kumimoji="1" lang="pt-BR">
                <a:latin typeface="Comic Sans MS" pitchFamily="66" charset="0"/>
              </a:rPr>
              <a:t> Informações úteis:</a:t>
            </a:r>
          </a:p>
          <a:p>
            <a:pPr lvl="1" eaLnBrk="0" hangingPunct="0">
              <a:spcBef>
                <a:spcPct val="20000"/>
              </a:spcBef>
              <a:buClr>
                <a:schemeClr val="accent1"/>
              </a:buClr>
              <a:buFont typeface="Monotype Sorts"/>
              <a:buChar char="y"/>
            </a:pPr>
            <a:r>
              <a:rPr kumimoji="1" lang="pt-BR"/>
              <a:t> </a:t>
            </a:r>
            <a:r>
              <a:rPr kumimoji="1" lang="pt-BR">
                <a:latin typeface="Comic Sans MS" pitchFamily="66" charset="0"/>
              </a:rPr>
              <a:t>História clínica (ex.: quanto tempo da última refeição)</a:t>
            </a:r>
            <a:endParaRPr kumimoji="1" lang="pt-BR"/>
          </a:p>
          <a:p>
            <a:pPr lvl="1" eaLnBrk="0" hangingPunct="0"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None/>
            </a:pPr>
            <a:endParaRPr kumimoji="1" lang="pt-BR">
              <a:latin typeface="Comic Sans MS" pitchFamily="66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Corpos Estranhos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800" dirty="0" smtClean="0"/>
              <a:t> Radiopacos e Radiotransparentes </a:t>
            </a:r>
          </a:p>
          <a:p>
            <a:r>
              <a:rPr lang="pt-BR" sz="2800" dirty="0" smtClean="0"/>
              <a:t> Aspectos Radiográficos</a:t>
            </a:r>
          </a:p>
          <a:p>
            <a:pPr lvl="1"/>
            <a:r>
              <a:rPr lang="pt-BR" sz="2400" dirty="0" smtClean="0"/>
              <a:t> Radiografia Simples:</a:t>
            </a:r>
          </a:p>
          <a:p>
            <a:pPr lvl="2"/>
            <a:r>
              <a:rPr lang="pt-BR" sz="2000" dirty="0" smtClean="0"/>
              <a:t> C. E. radiopaco ou C. E. radiotransparente circundado por gás</a:t>
            </a:r>
          </a:p>
          <a:p>
            <a:pPr lvl="2"/>
            <a:r>
              <a:rPr lang="pt-BR" sz="2000" dirty="0" smtClean="0"/>
              <a:t> Dilatação do estômago</a:t>
            </a:r>
          </a:p>
          <a:p>
            <a:pPr lvl="1"/>
            <a:r>
              <a:rPr lang="pt-BR" sz="2400" dirty="0" smtClean="0"/>
              <a:t> Radiografia Contrastada</a:t>
            </a:r>
          </a:p>
          <a:p>
            <a:pPr lvl="2"/>
            <a:r>
              <a:rPr lang="pt-BR" sz="2000" dirty="0" smtClean="0"/>
              <a:t> Falha de preenchimento</a:t>
            </a:r>
          </a:p>
          <a:p>
            <a:pPr lvl="2"/>
            <a:r>
              <a:rPr lang="pt-BR" sz="2000" dirty="0" smtClean="0"/>
              <a:t> Não progressão da coluna de contraste</a:t>
            </a:r>
          </a:p>
          <a:p>
            <a:pPr lvl="2"/>
            <a:r>
              <a:rPr lang="pt-BR" sz="2000" dirty="0" smtClean="0"/>
              <a:t> Retenção do meio de contraste</a:t>
            </a:r>
          </a:p>
          <a:p>
            <a:pPr lvl="2"/>
            <a:r>
              <a:rPr lang="pt-BR" sz="2000" dirty="0" smtClean="0"/>
              <a:t>***** contraste negativo – técnica de fácil realização que pode trazer muitas respostas (necessário sedação e bom senso).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Contraste negativo</a:t>
            </a:r>
            <a:endParaRPr lang="pt-BR" dirty="0"/>
          </a:p>
        </p:txBody>
      </p:sp>
      <p:pic>
        <p:nvPicPr>
          <p:cNvPr id="4" name="Espaço Reservado para Conteúdo 3" descr="foto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63906" y="1935163"/>
            <a:ext cx="4816188" cy="4389437"/>
          </a:xfr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Gastrite </a:t>
            </a:r>
            <a:r>
              <a:rPr lang="pt-BR" dirty="0" err="1" smtClean="0"/>
              <a:t>urêmica</a:t>
            </a:r>
            <a:endParaRPr lang="pt-BR" dirty="0"/>
          </a:p>
        </p:txBody>
      </p:sp>
      <p:pic>
        <p:nvPicPr>
          <p:cNvPr id="8" name="Espaço Reservado para Conteúdo 7" descr="foto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59635" y="1935163"/>
            <a:ext cx="4624730" cy="4389437"/>
          </a:xfr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pt-BR" dirty="0" smtClean="0"/>
              <a:t>Variação do conteúdo gasoso</a:t>
            </a:r>
            <a:endParaRPr lang="pt-BR" dirty="0"/>
          </a:p>
        </p:txBody>
      </p:sp>
      <p:pic>
        <p:nvPicPr>
          <p:cNvPr id="9" name="Espaço Reservado para Conteúdo 8" descr="foto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412776"/>
            <a:ext cx="6552728" cy="5023569"/>
          </a:xfr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Dilatação / Torção Gástrica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 Dilatação do estômago por conteúdo gasoso, líquido ou sólido</a:t>
            </a:r>
          </a:p>
          <a:p>
            <a:r>
              <a:rPr lang="pt-BR" sz="2800" dirty="0" smtClean="0"/>
              <a:t> Causas:</a:t>
            </a:r>
          </a:p>
          <a:p>
            <a:pPr lvl="1"/>
            <a:r>
              <a:rPr lang="pt-BR" sz="2400" dirty="0" smtClean="0"/>
              <a:t> Aerofagia, fermentação, ingestão excessiva de alimento ou água, alterações de </a:t>
            </a:r>
            <a:r>
              <a:rPr lang="pt-BR" sz="2400" dirty="0" err="1" smtClean="0"/>
              <a:t>motilidade</a:t>
            </a:r>
            <a:r>
              <a:rPr lang="pt-BR" sz="2400" dirty="0" smtClean="0"/>
              <a:t>, incapacidade de eructação, alterações do piloro</a:t>
            </a:r>
          </a:p>
          <a:p>
            <a:r>
              <a:rPr lang="pt-BR" sz="2800" dirty="0" smtClean="0"/>
              <a:t> Dilatação com ou sem torção</a:t>
            </a:r>
          </a:p>
          <a:p>
            <a:r>
              <a:rPr lang="pt-BR" sz="2800" dirty="0" smtClean="0"/>
              <a:t> Animais de grande porte (tipo e </a:t>
            </a:r>
            <a:r>
              <a:rPr lang="pt-BR" sz="2800" dirty="0" err="1" smtClean="0"/>
              <a:t>freqüência</a:t>
            </a:r>
            <a:r>
              <a:rPr lang="pt-BR" sz="2800" dirty="0" smtClean="0"/>
              <a:t> alimentar)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Considerações Gerais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505100"/>
            <a:ext cx="8178800" cy="4567238"/>
          </a:xfrm>
        </p:spPr>
        <p:txBody>
          <a:bodyPr/>
          <a:lstStyle/>
          <a:p>
            <a:r>
              <a:rPr lang="pt-BR" dirty="0" smtClean="0"/>
              <a:t> </a:t>
            </a:r>
            <a:r>
              <a:rPr lang="en-US" dirty="0" smtClean="0"/>
              <a:t>÷ </a:t>
            </a:r>
            <a:r>
              <a:rPr lang="pt-BR" dirty="0" smtClean="0"/>
              <a:t>Espaço peritoneal e </a:t>
            </a:r>
            <a:r>
              <a:rPr lang="pt-BR" dirty="0" err="1" smtClean="0"/>
              <a:t>retroperitoneal</a:t>
            </a:r>
            <a:endParaRPr lang="pt-BR" dirty="0" smtClean="0"/>
          </a:p>
          <a:p>
            <a:r>
              <a:rPr lang="pt-BR" dirty="0" smtClean="0"/>
              <a:t> Peritônio: fina membrana serosa</a:t>
            </a:r>
          </a:p>
          <a:p>
            <a:pPr lvl="1"/>
            <a:r>
              <a:rPr lang="pt-BR" dirty="0" smtClean="0"/>
              <a:t> Visceral e Parietal</a:t>
            </a:r>
          </a:p>
          <a:p>
            <a:r>
              <a:rPr lang="pt-BR" dirty="0" smtClean="0"/>
              <a:t> Distribuição conhecida dos órgãos na cavidade, alteradas por situações anormais ou afecções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gerais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Emergência clínico-cirúrgica</a:t>
            </a:r>
          </a:p>
          <a:p>
            <a:endParaRPr lang="pt-BR" dirty="0" smtClean="0"/>
          </a:p>
          <a:p>
            <a:r>
              <a:rPr lang="pt-BR" dirty="0" smtClean="0"/>
              <a:t>Varia na dependência do grau de dilatação, de rotação e o conteúdo interno.</a:t>
            </a:r>
          </a:p>
          <a:p>
            <a:endParaRPr lang="pt-BR" dirty="0" smtClean="0"/>
          </a:p>
          <a:p>
            <a:r>
              <a:rPr lang="pt-BR" dirty="0" smtClean="0"/>
              <a:t>Mais frequente no sentido horário, mas também pode haver no sentido anti-horário.</a:t>
            </a:r>
          </a:p>
          <a:p>
            <a:endParaRPr lang="pt-BR" dirty="0" smtClean="0"/>
          </a:p>
          <a:p>
            <a:r>
              <a:rPr lang="pt-BR" dirty="0" smtClean="0"/>
              <a:t>Pode variar de 90 a 360⁰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Aspectos Radiográficos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 DILATAÇÃO</a:t>
            </a:r>
          </a:p>
          <a:p>
            <a:pPr lvl="1"/>
            <a:r>
              <a:rPr lang="pt-BR" smtClean="0"/>
              <a:t> Distensão anormal da cavidade gástrica por conteúdo  gasoso, líquido ou sólido</a:t>
            </a:r>
          </a:p>
          <a:p>
            <a:pPr lvl="1"/>
            <a:r>
              <a:rPr lang="pt-BR" smtClean="0"/>
              <a:t> Deslocamento caudal das alças intestinais</a:t>
            </a:r>
          </a:p>
          <a:p>
            <a:pPr lvl="1"/>
            <a:r>
              <a:rPr lang="pt-BR" smtClean="0"/>
              <a:t> Piloro e fundo do estômago em posição anatômica 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DILATAÇÃO GÁSTRICA</a:t>
            </a:r>
            <a:endParaRPr lang="pt-BR" dirty="0"/>
          </a:p>
        </p:txBody>
      </p:sp>
      <p:pic>
        <p:nvPicPr>
          <p:cNvPr id="47106" name="Picture 9" descr="Dilatação gástric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1773238"/>
            <a:ext cx="3727450" cy="3411537"/>
          </a:xfrm>
          <a:ln w="57150" cmpd="thickThin">
            <a:solidFill>
              <a:schemeClr val="accent2"/>
            </a:solidFill>
          </a:ln>
        </p:spPr>
      </p:pic>
      <p:pic>
        <p:nvPicPr>
          <p:cNvPr id="47107" name="Picture 10" descr="Dilatação gástricaV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0" y="2146300"/>
            <a:ext cx="4392613" cy="2651125"/>
          </a:xfrm>
          <a:ln w="57150" cmpd="thickThin">
            <a:solidFill>
              <a:schemeClr val="accent2"/>
            </a:solidFill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Aspectos Radiográficos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 TORÇÃO/VOLVULO</a:t>
            </a:r>
          </a:p>
          <a:p>
            <a:pPr lvl="1"/>
            <a:r>
              <a:rPr lang="pt-BR" dirty="0" smtClean="0"/>
              <a:t> Distensão anormal da cavidade gástrica com piloro e fundo deslocados de suas posições anatômicas</a:t>
            </a:r>
          </a:p>
          <a:p>
            <a:pPr lvl="1"/>
            <a:r>
              <a:rPr lang="pt-BR" dirty="0" smtClean="0"/>
              <a:t> Torção 180º           piloro dorsal e a esquerda</a:t>
            </a:r>
          </a:p>
          <a:p>
            <a:pPr lvl="1"/>
            <a:r>
              <a:rPr lang="pt-BR" dirty="0" smtClean="0"/>
              <a:t> Linha de </a:t>
            </a:r>
            <a:r>
              <a:rPr lang="pt-BR" dirty="0" err="1" smtClean="0"/>
              <a:t>Compartimentalização</a:t>
            </a:r>
            <a:endParaRPr lang="pt-BR" dirty="0" smtClean="0"/>
          </a:p>
          <a:p>
            <a:pPr lvl="1"/>
            <a:r>
              <a:rPr lang="pt-BR" dirty="0" smtClean="0"/>
              <a:t> Inversão topográfica da curvatura maior e menor</a:t>
            </a:r>
          </a:p>
          <a:p>
            <a:pPr lvl="1"/>
            <a:r>
              <a:rPr lang="pt-BR" dirty="0" smtClean="0"/>
              <a:t> </a:t>
            </a:r>
            <a:r>
              <a:rPr lang="pt-BR" dirty="0" err="1" smtClean="0"/>
              <a:t>Esplenomegalia</a:t>
            </a:r>
            <a:r>
              <a:rPr lang="pt-BR" dirty="0" smtClean="0"/>
              <a:t> (Congestão, Infarto, Torção) – </a:t>
            </a:r>
            <a:r>
              <a:rPr lang="pt-BR" dirty="0" err="1" smtClean="0"/>
              <a:t>C.I.D.</a:t>
            </a:r>
            <a:endParaRPr lang="pt-BR" dirty="0" smtClean="0"/>
          </a:p>
        </p:txBody>
      </p:sp>
      <p:sp>
        <p:nvSpPr>
          <p:cNvPr id="49155" name="AutoShape 4"/>
          <p:cNvSpPr>
            <a:spLocks noChangeArrowheads="1"/>
          </p:cNvSpPr>
          <p:nvPr/>
        </p:nvSpPr>
        <p:spPr bwMode="auto">
          <a:xfrm>
            <a:off x="2895592" y="3357562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pt-BR"/>
              <a:t> 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50178" name="Picture 7" descr="Torção gástric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57224" y="142852"/>
            <a:ext cx="7286676" cy="6621371"/>
          </a:xfrm>
          <a:ln w="57150" cmpd="thickThin">
            <a:solidFill>
              <a:schemeClr val="accent2"/>
            </a:solidFill>
          </a:ln>
        </p:spPr>
      </p:pic>
      <p:pic>
        <p:nvPicPr>
          <p:cNvPr id="50179" name="Picture 8" descr="Torção gástrica V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57158" y="428604"/>
            <a:ext cx="8544637" cy="6072230"/>
          </a:xfrm>
          <a:ln w="57150" cmpd="thickThin">
            <a:solidFill>
              <a:schemeClr val="accent2"/>
            </a:solidFill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ALÇAS INTESTINAIS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pt-BR" smtClean="0"/>
              <a:t>Considerações Gerais:</a:t>
            </a:r>
          </a:p>
          <a:p>
            <a:pPr lvl="1">
              <a:lnSpc>
                <a:spcPct val="110000"/>
              </a:lnSpc>
            </a:pPr>
            <a:r>
              <a:rPr lang="pt-BR" smtClean="0"/>
              <a:t> Segmentos de alças intestinais distribuídas de forma homogênea, em região central e ventral</a:t>
            </a:r>
          </a:p>
          <a:p>
            <a:pPr lvl="1">
              <a:lnSpc>
                <a:spcPct val="110000"/>
              </a:lnSpc>
            </a:pPr>
            <a:r>
              <a:rPr lang="pt-BR" smtClean="0"/>
              <a:t> Segmentos com conteúdo gasoso, alimentar ou vazios</a:t>
            </a:r>
          </a:p>
          <a:p>
            <a:pPr lvl="1">
              <a:lnSpc>
                <a:spcPct val="110000"/>
              </a:lnSpc>
            </a:pPr>
            <a:r>
              <a:rPr lang="pt-BR" smtClean="0"/>
              <a:t> Conteúdo gasoso na válvula ílio-cólica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2860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pt-BR" dirty="0"/>
              <a:t>Alças Intestinais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569913" y="1890736"/>
            <a:ext cx="8178800" cy="48244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dirty="0" smtClean="0"/>
              <a:t> Observar: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Localização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Distribuição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Diâmetro luminal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</a:t>
            </a:r>
            <a:r>
              <a:rPr lang="pt-BR" dirty="0" err="1" smtClean="0"/>
              <a:t>Radiopacidade</a:t>
            </a:r>
            <a:r>
              <a:rPr lang="pt-BR" dirty="0" smtClean="0"/>
              <a:t> e aspecto do conteúdo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 Animais jovens: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Abdômen mais homogêneo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 Exame contrastado: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Observar a progressão e aspecto da coluna de contraste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Intestino Delgado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569913" y="2005035"/>
            <a:ext cx="8178800" cy="4638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dirty="0" smtClean="0"/>
              <a:t> Alterações: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Processos obstrutivos</a:t>
            </a:r>
          </a:p>
          <a:p>
            <a:pPr lvl="2">
              <a:lnSpc>
                <a:spcPct val="90000"/>
              </a:lnSpc>
            </a:pPr>
            <a:r>
              <a:rPr lang="pt-BR" dirty="0" smtClean="0"/>
              <a:t> Total / Parcial</a:t>
            </a:r>
          </a:p>
          <a:p>
            <a:pPr lvl="2">
              <a:lnSpc>
                <a:spcPct val="90000"/>
              </a:lnSpc>
            </a:pPr>
            <a:r>
              <a:rPr lang="pt-BR" dirty="0" smtClean="0"/>
              <a:t> Corpos Estranhos</a:t>
            </a:r>
          </a:p>
          <a:p>
            <a:pPr lvl="3">
              <a:lnSpc>
                <a:spcPct val="90000"/>
              </a:lnSpc>
            </a:pPr>
            <a:r>
              <a:rPr lang="pt-BR" dirty="0" smtClean="0"/>
              <a:t>Radiopaco</a:t>
            </a:r>
          </a:p>
          <a:p>
            <a:pPr lvl="3">
              <a:lnSpc>
                <a:spcPct val="90000"/>
              </a:lnSpc>
            </a:pPr>
            <a:r>
              <a:rPr lang="pt-BR" dirty="0" err="1" smtClean="0"/>
              <a:t>Radiotransparente</a:t>
            </a:r>
            <a:endParaRPr lang="pt-BR" dirty="0" smtClean="0"/>
          </a:p>
          <a:p>
            <a:pPr lvl="4">
              <a:lnSpc>
                <a:spcPct val="90000"/>
              </a:lnSpc>
            </a:pPr>
            <a:r>
              <a:rPr lang="pt-BR" dirty="0" smtClean="0"/>
              <a:t> Linear / Não linear</a:t>
            </a:r>
          </a:p>
          <a:p>
            <a:pPr lvl="2">
              <a:lnSpc>
                <a:spcPct val="90000"/>
              </a:lnSpc>
            </a:pPr>
            <a:r>
              <a:rPr lang="pt-BR" dirty="0" smtClean="0"/>
              <a:t> Aderências (pós-cirúrgico)</a:t>
            </a:r>
          </a:p>
          <a:p>
            <a:pPr lvl="2">
              <a:lnSpc>
                <a:spcPct val="90000"/>
              </a:lnSpc>
            </a:pPr>
            <a:r>
              <a:rPr lang="pt-BR" dirty="0" smtClean="0"/>
              <a:t> Hérnias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Enterites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Neoplasias 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Aspectos Radiográficos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3600" smtClean="0"/>
              <a:t> Radiografia simples:</a:t>
            </a:r>
          </a:p>
          <a:p>
            <a:pPr lvl="1"/>
            <a:r>
              <a:rPr lang="pt-BR" sz="3200" smtClean="0"/>
              <a:t> Dilatação acentuada do lúmen</a:t>
            </a:r>
          </a:p>
          <a:p>
            <a:pPr lvl="1"/>
            <a:r>
              <a:rPr lang="pt-BR" sz="3200" smtClean="0"/>
              <a:t> Alteração na distribuição das alças</a:t>
            </a:r>
          </a:p>
          <a:p>
            <a:pPr lvl="1"/>
            <a:r>
              <a:rPr lang="pt-BR" sz="3200" smtClean="0"/>
              <a:t> Alterações na radiopacidade luminal</a:t>
            </a:r>
          </a:p>
          <a:p>
            <a:pPr lvl="1"/>
            <a:r>
              <a:rPr lang="pt-BR" sz="3200" smtClean="0"/>
              <a:t> Deslocamentos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Aspectos Radiográficos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3600" smtClean="0"/>
              <a:t> Radiografia contrastada:</a:t>
            </a:r>
          </a:p>
          <a:p>
            <a:pPr lvl="1"/>
            <a:r>
              <a:rPr lang="pt-BR" sz="3200" smtClean="0"/>
              <a:t> Alteração na progressão do contraste</a:t>
            </a:r>
          </a:p>
          <a:p>
            <a:pPr lvl="1"/>
            <a:r>
              <a:rPr lang="pt-BR" sz="3200" smtClean="0"/>
              <a:t> Falhas de preenchimento</a:t>
            </a:r>
          </a:p>
          <a:p>
            <a:pPr lvl="2"/>
            <a:r>
              <a:rPr lang="pt-BR" sz="2800" smtClean="0"/>
              <a:t> Corpos estranhos e Intussuscepção</a:t>
            </a:r>
          </a:p>
          <a:p>
            <a:pPr lvl="1"/>
            <a:r>
              <a:rPr lang="pt-BR" sz="3200" smtClean="0"/>
              <a:t> Diminuição do lúmen</a:t>
            </a:r>
          </a:p>
          <a:p>
            <a:pPr lvl="1"/>
            <a:r>
              <a:rPr lang="pt-BR" sz="3200" smtClean="0"/>
              <a:t> Irregularidade da coluna de contraste (mucosa irregular)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Considerações Gerais</a:t>
            </a:r>
          </a:p>
        </p:txBody>
      </p:sp>
      <p:sp>
        <p:nvSpPr>
          <p:cNvPr id="20482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smtClean="0"/>
              <a:t> Sistema Gastrintestinal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Estômago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Intestino Delgado</a:t>
            </a:r>
          </a:p>
          <a:p>
            <a:pPr lvl="2">
              <a:lnSpc>
                <a:spcPct val="90000"/>
              </a:lnSpc>
            </a:pPr>
            <a:r>
              <a:rPr lang="pt-BR" sz="1800" smtClean="0"/>
              <a:t> Duodeno</a:t>
            </a:r>
          </a:p>
          <a:p>
            <a:pPr lvl="2">
              <a:lnSpc>
                <a:spcPct val="90000"/>
              </a:lnSpc>
            </a:pPr>
            <a:r>
              <a:rPr lang="pt-BR" sz="1800" smtClean="0"/>
              <a:t> Jejuno</a:t>
            </a:r>
          </a:p>
          <a:p>
            <a:pPr lvl="2">
              <a:lnSpc>
                <a:spcPct val="90000"/>
              </a:lnSpc>
            </a:pPr>
            <a:r>
              <a:rPr lang="pt-BR" sz="1800" smtClean="0"/>
              <a:t> Ílio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Intestino Grosso</a:t>
            </a:r>
          </a:p>
          <a:p>
            <a:pPr lvl="2">
              <a:lnSpc>
                <a:spcPct val="90000"/>
              </a:lnSpc>
            </a:pPr>
            <a:r>
              <a:rPr lang="pt-BR" sz="1800" smtClean="0"/>
              <a:t> Cólon </a:t>
            </a:r>
          </a:p>
          <a:p>
            <a:pPr lvl="2">
              <a:lnSpc>
                <a:spcPct val="90000"/>
              </a:lnSpc>
            </a:pPr>
            <a:r>
              <a:rPr lang="pt-BR" sz="1800" smtClean="0"/>
              <a:t> Reto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Fígado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Baço</a:t>
            </a:r>
          </a:p>
        </p:txBody>
      </p:sp>
      <p:sp>
        <p:nvSpPr>
          <p:cNvPr id="20483" name="Rectangle 5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smtClean="0"/>
              <a:t>Sistema Urinário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Rins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Ureteres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Bexiga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Uretra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 Sistema Genital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Fêmea </a:t>
            </a:r>
          </a:p>
          <a:p>
            <a:pPr lvl="2">
              <a:lnSpc>
                <a:spcPct val="90000"/>
              </a:lnSpc>
            </a:pPr>
            <a:r>
              <a:rPr lang="pt-BR" sz="1800" smtClean="0"/>
              <a:t> Útero</a:t>
            </a:r>
          </a:p>
          <a:p>
            <a:pPr lvl="2">
              <a:lnSpc>
                <a:spcPct val="90000"/>
              </a:lnSpc>
            </a:pPr>
            <a:r>
              <a:rPr lang="pt-BR" sz="1800" smtClean="0"/>
              <a:t> Ovários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 Macho</a:t>
            </a:r>
          </a:p>
          <a:p>
            <a:pPr lvl="2">
              <a:lnSpc>
                <a:spcPct val="90000"/>
              </a:lnSpc>
            </a:pPr>
            <a:r>
              <a:rPr lang="pt-BR" sz="1800" smtClean="0"/>
              <a:t> Próstata</a:t>
            </a:r>
          </a:p>
          <a:p>
            <a:pPr lvl="2">
              <a:lnSpc>
                <a:spcPct val="90000"/>
              </a:lnSpc>
            </a:pPr>
            <a:r>
              <a:rPr lang="pt-BR" sz="1800" smtClean="0"/>
              <a:t> Osso Peniano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Corpos Estranhos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3600" smtClean="0"/>
              <a:t> Radiopacidade</a:t>
            </a:r>
          </a:p>
          <a:p>
            <a:pPr lvl="1"/>
            <a:r>
              <a:rPr lang="pt-BR" sz="3200" smtClean="0"/>
              <a:t> Radiopaco</a:t>
            </a:r>
          </a:p>
          <a:p>
            <a:pPr lvl="1"/>
            <a:r>
              <a:rPr lang="pt-BR" sz="3200" smtClean="0"/>
              <a:t> Radiotransparente</a:t>
            </a:r>
          </a:p>
          <a:p>
            <a:r>
              <a:rPr lang="pt-BR" sz="3600" smtClean="0"/>
              <a:t> Morfologia</a:t>
            </a:r>
          </a:p>
          <a:p>
            <a:pPr lvl="1"/>
            <a:r>
              <a:rPr lang="pt-BR" sz="3200" smtClean="0"/>
              <a:t> Linear</a:t>
            </a:r>
          </a:p>
          <a:p>
            <a:pPr lvl="1"/>
            <a:r>
              <a:rPr lang="pt-BR" sz="3200" smtClean="0"/>
              <a:t> Não linear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Processos Obstrutivos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569913" y="2217762"/>
            <a:ext cx="8178800" cy="4711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dirty="0" smtClean="0"/>
              <a:t> Causas: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Corpos estranhos, Intussuscepção, Aderência e Hérnias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 Aspectos radiográficos: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Simples:</a:t>
            </a:r>
          </a:p>
          <a:p>
            <a:pPr lvl="2">
              <a:lnSpc>
                <a:spcPct val="90000"/>
              </a:lnSpc>
            </a:pPr>
            <a:r>
              <a:rPr lang="pt-BR" dirty="0" smtClean="0"/>
              <a:t> Alteração da distribuição homogênea e da preservação do lúmen dos segmentos intestinais</a:t>
            </a:r>
          </a:p>
          <a:p>
            <a:pPr lvl="1">
              <a:lnSpc>
                <a:spcPct val="90000"/>
              </a:lnSpc>
            </a:pPr>
            <a:r>
              <a:rPr lang="pt-BR" dirty="0" smtClean="0"/>
              <a:t> Contrastado:</a:t>
            </a:r>
          </a:p>
          <a:p>
            <a:pPr lvl="2">
              <a:lnSpc>
                <a:spcPct val="90000"/>
              </a:lnSpc>
            </a:pPr>
            <a:r>
              <a:rPr lang="pt-BR" dirty="0" smtClean="0"/>
              <a:t> Alteração na progressão, falha de preenchimento, diminuição do lúmen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Processos Inflamatórios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 Enterites</a:t>
            </a:r>
          </a:p>
          <a:p>
            <a:pPr lvl="1"/>
            <a:r>
              <a:rPr lang="pt-BR" smtClean="0"/>
              <a:t> Irregularidade das vilosidades por todo o trato intestinal.</a:t>
            </a:r>
          </a:p>
          <a:p>
            <a:pPr lvl="1"/>
            <a:r>
              <a:rPr lang="pt-BR" smtClean="0"/>
              <a:t> Diagnóstico diferencial de corpo estranho linear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Intestino Grosso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2800" smtClean="0"/>
              <a:t> Considerações Gerais:</a:t>
            </a:r>
          </a:p>
          <a:p>
            <a:pPr lvl="1"/>
            <a:r>
              <a:rPr lang="pt-BR" sz="2400" smtClean="0"/>
              <a:t> Lúmen maior em comparação com o delgado</a:t>
            </a:r>
          </a:p>
          <a:p>
            <a:pPr lvl="1"/>
            <a:r>
              <a:rPr lang="pt-BR" sz="2400" smtClean="0"/>
              <a:t> Radiopacidade dependente do conteúdo</a:t>
            </a:r>
          </a:p>
          <a:p>
            <a:r>
              <a:rPr lang="pt-BR" sz="2800" smtClean="0"/>
              <a:t> Alterações:</a:t>
            </a:r>
          </a:p>
          <a:p>
            <a:pPr lvl="1"/>
            <a:r>
              <a:rPr lang="pt-BR" sz="2400" smtClean="0"/>
              <a:t> Fecaloma</a:t>
            </a:r>
          </a:p>
          <a:p>
            <a:pPr lvl="1"/>
            <a:r>
              <a:rPr lang="pt-BR" sz="2400" smtClean="0"/>
              <a:t> Corpos estranhos</a:t>
            </a:r>
          </a:p>
          <a:p>
            <a:pPr lvl="1"/>
            <a:r>
              <a:rPr lang="pt-BR" sz="2400" smtClean="0"/>
              <a:t> Processo inflamatório</a:t>
            </a:r>
          </a:p>
          <a:p>
            <a:pPr lvl="1"/>
            <a:r>
              <a:rPr lang="pt-BR" sz="2400" smtClean="0"/>
              <a:t> Neoplasias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Intestino Grosso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 Aspectos Radiográficos</a:t>
            </a:r>
          </a:p>
          <a:p>
            <a:pPr lvl="1"/>
            <a:r>
              <a:rPr lang="pt-BR" smtClean="0"/>
              <a:t> Deslocamentos</a:t>
            </a:r>
          </a:p>
          <a:p>
            <a:pPr lvl="1"/>
            <a:r>
              <a:rPr lang="pt-BR" smtClean="0"/>
              <a:t> Alteração do diâmetro luminal</a:t>
            </a:r>
          </a:p>
          <a:p>
            <a:pPr lvl="1"/>
            <a:r>
              <a:rPr lang="pt-BR" smtClean="0"/>
              <a:t> Radiopacidade anormal</a:t>
            </a:r>
          </a:p>
          <a:p>
            <a:pPr lvl="1"/>
            <a:r>
              <a:rPr lang="pt-BR" smtClean="0"/>
              <a:t> Irregularidade da mucosa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FÍGADO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2036787"/>
            <a:ext cx="8178800" cy="4892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800" dirty="0" smtClean="0"/>
              <a:t> Considerações Gerais:</a:t>
            </a:r>
          </a:p>
          <a:p>
            <a:pPr lvl="1">
              <a:lnSpc>
                <a:spcPct val="90000"/>
              </a:lnSpc>
            </a:pPr>
            <a:r>
              <a:rPr lang="pt-BR" sz="2400" dirty="0" smtClean="0"/>
              <a:t> Face cranial adquire a forma do diafragma</a:t>
            </a:r>
          </a:p>
          <a:p>
            <a:pPr lvl="1">
              <a:lnSpc>
                <a:spcPct val="90000"/>
              </a:lnSpc>
            </a:pPr>
            <a:r>
              <a:rPr lang="pt-BR" sz="2400" dirty="0" smtClean="0"/>
              <a:t> Contato com estômago, duodeno e rim direito</a:t>
            </a:r>
          </a:p>
          <a:p>
            <a:pPr lvl="1">
              <a:lnSpc>
                <a:spcPct val="90000"/>
              </a:lnSpc>
            </a:pPr>
            <a:r>
              <a:rPr lang="pt-BR" sz="2400" dirty="0" smtClean="0"/>
              <a:t> Normalmente possui bordas finas</a:t>
            </a:r>
          </a:p>
          <a:p>
            <a:pPr lvl="1">
              <a:lnSpc>
                <a:spcPct val="90000"/>
              </a:lnSpc>
            </a:pPr>
            <a:r>
              <a:rPr lang="pt-BR" sz="2400" dirty="0" smtClean="0"/>
              <a:t> Não ultrapassa o limite do rebordo costal</a:t>
            </a:r>
          </a:p>
          <a:p>
            <a:pPr lvl="1">
              <a:lnSpc>
                <a:spcPct val="90000"/>
              </a:lnSpc>
            </a:pPr>
            <a:r>
              <a:rPr lang="pt-BR" sz="2400" dirty="0" smtClean="0"/>
              <a:t> Alterações conforme raça, idade, ciclo respiratório</a:t>
            </a:r>
          </a:p>
          <a:p>
            <a:pPr lvl="1">
              <a:lnSpc>
                <a:spcPct val="90000"/>
              </a:lnSpc>
            </a:pPr>
            <a:r>
              <a:rPr lang="pt-BR" sz="2400" dirty="0" smtClean="0"/>
              <a:t> Estômago – indicador </a:t>
            </a:r>
          </a:p>
          <a:p>
            <a:pPr lvl="1">
              <a:lnSpc>
                <a:spcPct val="90000"/>
              </a:lnSpc>
            </a:pPr>
            <a:r>
              <a:rPr lang="pt-BR" sz="2400" dirty="0" smtClean="0"/>
              <a:t> Vesícula biliar</a:t>
            </a:r>
          </a:p>
          <a:p>
            <a:pPr lvl="2">
              <a:lnSpc>
                <a:spcPct val="90000"/>
              </a:lnSpc>
            </a:pPr>
            <a:r>
              <a:rPr lang="pt-BR" sz="2000" dirty="0" smtClean="0"/>
              <a:t> </a:t>
            </a:r>
            <a:r>
              <a:rPr lang="pt-BR" sz="2000" dirty="0" err="1" smtClean="0"/>
              <a:t>Colicistite</a:t>
            </a:r>
            <a:r>
              <a:rPr lang="pt-BR" sz="2000" dirty="0" smtClean="0"/>
              <a:t> </a:t>
            </a:r>
            <a:r>
              <a:rPr lang="pt-BR" sz="2000" dirty="0" err="1" smtClean="0"/>
              <a:t>enfisematosa</a:t>
            </a:r>
            <a:endParaRPr lang="pt-BR" sz="2000" dirty="0" smtClean="0"/>
          </a:p>
          <a:p>
            <a:pPr lvl="2">
              <a:lnSpc>
                <a:spcPct val="90000"/>
              </a:lnSpc>
            </a:pPr>
            <a:r>
              <a:rPr lang="pt-BR" sz="2000" dirty="0" smtClean="0"/>
              <a:t> Litíase</a:t>
            </a:r>
          </a:p>
          <a:p>
            <a:pPr lvl="1">
              <a:lnSpc>
                <a:spcPct val="90000"/>
              </a:lnSpc>
            </a:pPr>
            <a:r>
              <a:rPr lang="pt-BR" sz="2400" dirty="0" smtClean="0"/>
              <a:t> </a:t>
            </a:r>
            <a:r>
              <a:rPr lang="pt-BR" sz="2400" dirty="0" err="1" smtClean="0"/>
              <a:t>Ultra-som</a:t>
            </a:r>
            <a:endParaRPr lang="pt-BR" sz="2400" dirty="0" smtClean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Fígado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28853"/>
            <a:ext cx="8540750" cy="4614857"/>
          </a:xfrm>
        </p:spPr>
        <p:txBody>
          <a:bodyPr/>
          <a:lstStyle/>
          <a:p>
            <a:r>
              <a:rPr lang="pt-BR" dirty="0" smtClean="0"/>
              <a:t> Alterações</a:t>
            </a:r>
          </a:p>
          <a:p>
            <a:pPr lvl="1"/>
            <a:r>
              <a:rPr lang="pt-BR" dirty="0" smtClean="0"/>
              <a:t> Aumento do Tamanho</a:t>
            </a:r>
          </a:p>
          <a:p>
            <a:pPr lvl="2"/>
            <a:r>
              <a:rPr lang="pt-BR" dirty="0" smtClean="0"/>
              <a:t> Animais idosos e obesos</a:t>
            </a:r>
          </a:p>
          <a:p>
            <a:pPr lvl="3"/>
            <a:r>
              <a:rPr lang="pt-BR" dirty="0" smtClean="0"/>
              <a:t> Infiltrado gorduroso</a:t>
            </a:r>
          </a:p>
          <a:p>
            <a:pPr lvl="3"/>
            <a:r>
              <a:rPr lang="pt-BR" dirty="0" smtClean="0"/>
              <a:t> Distensão dos ligamentos hepáticos</a:t>
            </a:r>
          </a:p>
          <a:p>
            <a:pPr lvl="3"/>
            <a:r>
              <a:rPr lang="pt-BR" dirty="0" smtClean="0"/>
              <a:t> Diminuição do </a:t>
            </a:r>
            <a:r>
              <a:rPr lang="pt-BR" dirty="0" err="1" smtClean="0"/>
              <a:t>tonus</a:t>
            </a:r>
            <a:r>
              <a:rPr lang="pt-BR" dirty="0" smtClean="0"/>
              <a:t> muscular </a:t>
            </a:r>
          </a:p>
          <a:p>
            <a:pPr lvl="1"/>
            <a:r>
              <a:rPr lang="pt-BR" dirty="0" smtClean="0"/>
              <a:t> Diminuição do Tamanho</a:t>
            </a:r>
          </a:p>
          <a:p>
            <a:pPr lvl="2"/>
            <a:r>
              <a:rPr lang="pt-BR" dirty="0" smtClean="0"/>
              <a:t> Cirrose </a:t>
            </a:r>
          </a:p>
          <a:p>
            <a:pPr lvl="2"/>
            <a:r>
              <a:rPr lang="pt-BR" dirty="0" smtClean="0"/>
              <a:t> Shunt porto-sistêmico</a:t>
            </a:r>
          </a:p>
          <a:p>
            <a:pPr lvl="3"/>
            <a:r>
              <a:rPr lang="pt-BR" dirty="0" smtClean="0"/>
              <a:t> </a:t>
            </a:r>
            <a:r>
              <a:rPr lang="pt-BR" dirty="0" err="1" smtClean="0"/>
              <a:t>Portocava</a:t>
            </a:r>
            <a:endParaRPr lang="pt-BR" dirty="0" smtClean="0"/>
          </a:p>
          <a:p>
            <a:pPr lvl="3"/>
            <a:r>
              <a:rPr lang="pt-BR" dirty="0" smtClean="0"/>
              <a:t> </a:t>
            </a:r>
            <a:r>
              <a:rPr lang="pt-BR" dirty="0" err="1" smtClean="0"/>
              <a:t>Portoázigos</a:t>
            </a:r>
            <a:endParaRPr lang="pt-BR" dirty="0" smtClean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ANATOMIA</a:t>
            </a:r>
            <a:endParaRPr lang="pt-BR" dirty="0"/>
          </a:p>
        </p:txBody>
      </p:sp>
      <p:pic>
        <p:nvPicPr>
          <p:cNvPr id="78850" name="Picture 6" descr="Imagem 0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43942" y="2317707"/>
            <a:ext cx="4256116" cy="3624349"/>
          </a:xfrm>
          <a:ln w="57150" cmpd="thickThin">
            <a:solidFill>
              <a:schemeClr val="accent2"/>
            </a:solidFill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BAÇO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 Considerações Gerais</a:t>
            </a:r>
          </a:p>
          <a:p>
            <a:pPr lvl="1"/>
            <a:r>
              <a:rPr lang="pt-BR" smtClean="0"/>
              <a:t> Órgão alongado, de limites definidos, caudal e ventral ao estômago (região mesogástrica ventral)</a:t>
            </a:r>
          </a:p>
          <a:p>
            <a:pPr lvl="1"/>
            <a:r>
              <a:rPr lang="pt-BR" smtClean="0"/>
              <a:t> Tamanho e posicionamento variado</a:t>
            </a:r>
          </a:p>
          <a:p>
            <a:pPr lvl="1"/>
            <a:r>
              <a:rPr lang="pt-BR" smtClean="0"/>
              <a:t> Ultra-som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89090" name="Picture 7" descr="Imagem 00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8976" y="1008546"/>
            <a:ext cx="7746362" cy="5420850"/>
          </a:xfrm>
          <a:ln w="57150" cmpd="thickThin">
            <a:solidFill>
              <a:schemeClr val="accent2"/>
            </a:solidFill>
          </a:ln>
        </p:spPr>
      </p:pic>
      <p:pic>
        <p:nvPicPr>
          <p:cNvPr id="89091" name="Picture 8" descr="Imagem 00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928662" y="493176"/>
            <a:ext cx="7746361" cy="5364716"/>
          </a:xfrm>
          <a:ln w="57150" cmpd="thickThin">
            <a:solidFill>
              <a:schemeClr val="accent2"/>
            </a:solidFill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ANATOMIA</a:t>
            </a:r>
            <a:endParaRPr lang="pt-BR" dirty="0"/>
          </a:p>
        </p:txBody>
      </p:sp>
      <p:pic>
        <p:nvPicPr>
          <p:cNvPr id="22530" name="Picture 8" descr="Koppenhagein 00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4213" y="1196975"/>
            <a:ext cx="2959100" cy="5184775"/>
          </a:xfrm>
          <a:ln w="28575" cmpd="thinThick">
            <a:solidFill>
              <a:schemeClr val="accent2"/>
            </a:solidFill>
          </a:ln>
        </p:spPr>
      </p:pic>
      <p:pic>
        <p:nvPicPr>
          <p:cNvPr id="22531" name="Picture 9" descr="Koppenhagein 00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286250" y="1196975"/>
            <a:ext cx="4214813" cy="2744788"/>
          </a:xfrm>
          <a:ln w="28575" cmpd="thinThick">
            <a:solidFill>
              <a:schemeClr val="accent2"/>
            </a:solidFill>
          </a:ln>
        </p:spPr>
      </p:pic>
      <p:pic>
        <p:nvPicPr>
          <p:cNvPr id="22532" name="Picture 10" descr="Koppenhagein 00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286250" y="4076700"/>
            <a:ext cx="4214813" cy="2309813"/>
          </a:xfrm>
          <a:ln w="28575" cmpd="thinThick">
            <a:solidFill>
              <a:schemeClr val="accent2"/>
            </a:solidFill>
          </a:ln>
        </p:spPr>
      </p:pic>
      <p:sp>
        <p:nvSpPr>
          <p:cNvPr id="22533" name="Text Box 11"/>
          <p:cNvSpPr txBox="1">
            <a:spLocks noChangeArrowheads="1"/>
          </p:cNvSpPr>
          <p:nvPr/>
        </p:nvSpPr>
        <p:spPr bwMode="auto">
          <a:xfrm>
            <a:off x="2700338" y="573405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t-BR">
                <a:solidFill>
                  <a:schemeClr val="bg1"/>
                </a:solidFill>
              </a:rPr>
              <a:t>VD</a:t>
            </a:r>
          </a:p>
        </p:txBody>
      </p:sp>
      <p:sp>
        <p:nvSpPr>
          <p:cNvPr id="22534" name="Text Box 12"/>
          <p:cNvSpPr txBox="1">
            <a:spLocks noChangeArrowheads="1"/>
          </p:cNvSpPr>
          <p:nvPr/>
        </p:nvSpPr>
        <p:spPr bwMode="auto">
          <a:xfrm>
            <a:off x="5076825" y="3357563"/>
            <a:ext cx="1008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t-BR">
                <a:solidFill>
                  <a:schemeClr val="bg1"/>
                </a:solidFill>
              </a:rPr>
              <a:t>LLE</a:t>
            </a: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5148263" y="5949950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t-BR">
                <a:solidFill>
                  <a:schemeClr val="bg1"/>
                </a:solidFill>
              </a:rPr>
              <a:t>LLD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9"/>
          <p:cNvSpPr txBox="1">
            <a:spLocks noChangeArrowheads="1"/>
          </p:cNvSpPr>
          <p:nvPr/>
        </p:nvSpPr>
        <p:spPr bwMode="auto">
          <a:xfrm>
            <a:off x="684213" y="5373688"/>
            <a:ext cx="2447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t-BR" sz="1400">
                <a:solidFill>
                  <a:schemeClr val="bg1"/>
                </a:solidFill>
                <a:latin typeface="Comic Sans MS" pitchFamily="66" charset="0"/>
              </a:rPr>
              <a:t>World Press Photo, 2005</a:t>
            </a:r>
          </a:p>
        </p:txBody>
      </p:sp>
      <p:sp>
        <p:nvSpPr>
          <p:cNvPr id="92163" name="Text Box 10"/>
          <p:cNvSpPr txBox="1">
            <a:spLocks noChangeArrowheads="1"/>
          </p:cNvSpPr>
          <p:nvPr/>
        </p:nvSpPr>
        <p:spPr bwMode="auto">
          <a:xfrm>
            <a:off x="611188" y="6092825"/>
            <a:ext cx="2160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t-BR" dirty="0">
                <a:latin typeface="Comic Sans MS" pitchFamily="66" charset="0"/>
              </a:rPr>
              <a:t>Boa Noite !!!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Referências bibliográficas:</a:t>
            </a:r>
          </a:p>
          <a:p>
            <a:pPr lvl="2"/>
            <a:r>
              <a:rPr lang="pt-BR" dirty="0" smtClean="0"/>
              <a:t>BSAVA – Manual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Canine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Feline</a:t>
            </a:r>
            <a:r>
              <a:rPr lang="pt-BR" dirty="0" smtClean="0"/>
              <a:t> Abdominal </a:t>
            </a:r>
            <a:r>
              <a:rPr lang="pt-BR" dirty="0" err="1" smtClean="0"/>
              <a:t>Imaging</a:t>
            </a:r>
            <a:endParaRPr lang="pt-BR" dirty="0" smtClean="0"/>
          </a:p>
          <a:p>
            <a:pPr lvl="2"/>
            <a:endParaRPr lang="pt-BR" dirty="0" smtClean="0"/>
          </a:p>
          <a:p>
            <a:pPr lvl="2"/>
            <a:r>
              <a:rPr lang="pt-BR" dirty="0" err="1" smtClean="0"/>
              <a:t>Handbook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Small Animal </a:t>
            </a:r>
            <a:r>
              <a:rPr lang="pt-BR" dirty="0" err="1" smtClean="0"/>
              <a:t>Radiological</a:t>
            </a:r>
            <a:r>
              <a:rPr lang="pt-BR" dirty="0" smtClean="0"/>
              <a:t> </a:t>
            </a:r>
            <a:r>
              <a:rPr lang="pt-BR" dirty="0" err="1" smtClean="0"/>
              <a:t>Differential</a:t>
            </a:r>
            <a:r>
              <a:rPr lang="pt-BR" dirty="0" smtClean="0"/>
              <a:t> </a:t>
            </a:r>
            <a:r>
              <a:rPr lang="pt-BR" dirty="0" err="1" smtClean="0"/>
              <a:t>Diagnosis</a:t>
            </a:r>
            <a:r>
              <a:rPr lang="pt-BR" dirty="0" smtClean="0"/>
              <a:t> – 2001.</a:t>
            </a:r>
          </a:p>
          <a:p>
            <a:pPr lvl="2"/>
            <a:endParaRPr lang="pt-BR" dirty="0" smtClean="0"/>
          </a:p>
          <a:p>
            <a:pPr lvl="2"/>
            <a:r>
              <a:rPr lang="pt-BR" dirty="0" smtClean="0"/>
              <a:t>Diagnóstico de Radiologia Veterinária – Donald E. </a:t>
            </a:r>
            <a:r>
              <a:rPr lang="pt-BR" dirty="0" err="1" smtClean="0"/>
              <a:t>Thrall</a:t>
            </a:r>
            <a:r>
              <a:rPr lang="pt-BR" dirty="0" smtClean="0"/>
              <a:t> 2.010</a:t>
            </a:r>
            <a:endParaRPr lang="pt-BR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 Radiográfica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 Técnica Radiográfica</a:t>
            </a:r>
          </a:p>
          <a:p>
            <a:pPr lvl="1"/>
            <a:r>
              <a:rPr lang="pt-BR" smtClean="0"/>
              <a:t> Tempo de exposição curto</a:t>
            </a:r>
          </a:p>
          <a:p>
            <a:pPr lvl="2"/>
            <a:r>
              <a:rPr lang="pt-BR" smtClean="0"/>
              <a:t> mAs </a:t>
            </a:r>
          </a:p>
          <a:p>
            <a:pPr lvl="2"/>
            <a:r>
              <a:rPr lang="pt-BR" smtClean="0"/>
              <a:t> kVp</a:t>
            </a:r>
          </a:p>
          <a:p>
            <a:r>
              <a:rPr lang="pt-BR" smtClean="0"/>
              <a:t> Preparo do Animal</a:t>
            </a:r>
          </a:p>
          <a:p>
            <a:pPr lvl="1"/>
            <a:r>
              <a:rPr lang="pt-BR" smtClean="0"/>
              <a:t> Depende do exame radiográfico</a:t>
            </a:r>
          </a:p>
          <a:p>
            <a:pPr lvl="1"/>
            <a:r>
              <a:rPr lang="pt-BR" smtClean="0"/>
              <a:t> Exame Simples</a:t>
            </a:r>
          </a:p>
          <a:p>
            <a:pPr lvl="1"/>
            <a:r>
              <a:rPr lang="pt-BR" smtClean="0"/>
              <a:t> Exame Contrastado</a:t>
            </a:r>
          </a:p>
          <a:p>
            <a:pPr>
              <a:buFont typeface="Monotype Sorts"/>
              <a:buNone/>
            </a:pPr>
            <a:endParaRPr lang="pt-BR" smtClean="0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auto">
          <a:xfrm>
            <a:off x="2771775" y="2781300"/>
            <a:ext cx="215900" cy="43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23556" name="AutoShape 5"/>
          <p:cNvSpPr>
            <a:spLocks noChangeArrowheads="1"/>
          </p:cNvSpPr>
          <p:nvPr/>
        </p:nvSpPr>
        <p:spPr bwMode="auto">
          <a:xfrm>
            <a:off x="2555875" y="3213100"/>
            <a:ext cx="215900" cy="43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 Radiográfica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3600" smtClean="0"/>
              <a:t> Posicionamento / Enquadramento</a:t>
            </a:r>
          </a:p>
          <a:p>
            <a:pPr lvl="1"/>
            <a:r>
              <a:rPr lang="pt-BR" sz="3200" smtClean="0"/>
              <a:t> Duas a três projeções (perpendiculares entre si)</a:t>
            </a:r>
          </a:p>
          <a:p>
            <a:pPr lvl="2"/>
            <a:r>
              <a:rPr lang="pt-BR" sz="2800" smtClean="0"/>
              <a:t> LLD e LLE / VD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Radiografia Contrastada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3600" smtClean="0"/>
              <a:t> </a:t>
            </a:r>
            <a:r>
              <a:rPr lang="pt-BR" smtClean="0"/>
              <a:t>Trânsito Gastrintestinal (TGI)</a:t>
            </a:r>
          </a:p>
          <a:p>
            <a:pPr lvl="1"/>
            <a:r>
              <a:rPr lang="pt-BR" smtClean="0"/>
              <a:t> Esôfago, Estômago, Intestino delgado e ceco</a:t>
            </a:r>
          </a:p>
          <a:p>
            <a:pPr lvl="1"/>
            <a:r>
              <a:rPr lang="pt-BR" smtClean="0"/>
              <a:t> Jejum de 24 horas</a:t>
            </a:r>
          </a:p>
          <a:p>
            <a:pPr lvl="1"/>
            <a:r>
              <a:rPr lang="pt-BR" smtClean="0"/>
              <a:t> Contraste:</a:t>
            </a:r>
          </a:p>
          <a:p>
            <a:pPr lvl="2"/>
            <a:r>
              <a:rPr lang="pt-BR" smtClean="0"/>
              <a:t> Sultato de Bário / Iodo</a:t>
            </a:r>
          </a:p>
          <a:p>
            <a:pPr lvl="3"/>
            <a:r>
              <a:rPr lang="pt-BR" smtClean="0"/>
              <a:t> 5 – 10 ml/kg via oral</a:t>
            </a:r>
          </a:p>
          <a:p>
            <a:pPr lvl="1"/>
            <a:r>
              <a:rPr lang="pt-BR" smtClean="0"/>
              <a:t> Radiografias seriadas: 5’, 30’, 1 h, 1h e 30’ 2 h e outras necessárias até completar a região do cólon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ESTÔMAGO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Considerações gerais:</a:t>
            </a:r>
          </a:p>
          <a:p>
            <a:pPr lvl="1"/>
            <a:r>
              <a:rPr lang="pt-BR" dirty="0" smtClean="0"/>
              <a:t>Tamanho variado – depende de seu conteúdo</a:t>
            </a:r>
          </a:p>
          <a:p>
            <a:pPr lvl="1"/>
            <a:r>
              <a:rPr lang="pt-BR" dirty="0" smtClean="0"/>
              <a:t>Espessura da parede – Dá pra mensurar pela radiografia?</a:t>
            </a:r>
          </a:p>
          <a:p>
            <a:pPr lvl="1"/>
            <a:r>
              <a:rPr lang="pt-BR" dirty="0" smtClean="0"/>
              <a:t>Aumento pode ser avaliado através do deslocamento das estruturas abdominais</a:t>
            </a:r>
          </a:p>
          <a:p>
            <a:pPr lvl="1"/>
            <a:r>
              <a:rPr lang="pt-BR" dirty="0" smtClean="0"/>
              <a:t>Em Massas do Estômago, o contorno das sombras causadas pelo gás, estará irregular</a:t>
            </a:r>
          </a:p>
          <a:p>
            <a:pPr lvl="1"/>
            <a:r>
              <a:rPr lang="pt-BR" dirty="0" smtClean="0"/>
              <a:t>CUIDADO!!!!!!   A contratura do estômago quando vazio, pode afetar seu formato, dando uma falso aspecto de massa.</a:t>
            </a:r>
            <a:endParaRPr lang="pt-BR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ESTÔMAGO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 Anatomia Radiográfica</a:t>
            </a:r>
          </a:p>
          <a:p>
            <a:pPr lvl="1"/>
            <a:r>
              <a:rPr lang="pt-BR" dirty="0" smtClean="0"/>
              <a:t>Aonde está localizado?</a:t>
            </a:r>
          </a:p>
          <a:p>
            <a:pPr lvl="1"/>
            <a:r>
              <a:rPr lang="pt-BR" dirty="0" smtClean="0"/>
              <a:t>Tem lateralidade?</a:t>
            </a:r>
          </a:p>
          <a:p>
            <a:pPr lvl="1"/>
            <a:r>
              <a:rPr lang="pt-BR" dirty="0" smtClean="0"/>
              <a:t> Regiões</a:t>
            </a:r>
          </a:p>
          <a:p>
            <a:pPr lvl="2"/>
            <a:r>
              <a:rPr lang="pt-BR" dirty="0" smtClean="0"/>
              <a:t> Cárdia</a:t>
            </a:r>
          </a:p>
          <a:p>
            <a:pPr lvl="2"/>
            <a:r>
              <a:rPr lang="pt-BR" dirty="0" smtClean="0"/>
              <a:t> Fundo</a:t>
            </a:r>
          </a:p>
          <a:p>
            <a:pPr lvl="2"/>
            <a:r>
              <a:rPr lang="pt-BR" dirty="0" smtClean="0"/>
              <a:t> Corpo</a:t>
            </a:r>
          </a:p>
          <a:p>
            <a:pPr lvl="2"/>
            <a:r>
              <a:rPr lang="pt-BR" dirty="0" smtClean="0"/>
              <a:t> </a:t>
            </a:r>
            <a:r>
              <a:rPr lang="pt-BR" dirty="0" err="1" smtClean="0"/>
              <a:t>Antro-pilóro</a:t>
            </a:r>
            <a:endParaRPr lang="pt-BR" dirty="0" smtClean="0"/>
          </a:p>
          <a:p>
            <a:pPr lvl="2"/>
            <a:r>
              <a:rPr lang="pt-BR" dirty="0" smtClean="0"/>
              <a:t> Canal do </a:t>
            </a:r>
            <a:r>
              <a:rPr lang="pt-BR" dirty="0" err="1" smtClean="0"/>
              <a:t>pilóro</a:t>
            </a:r>
            <a:endParaRPr lang="pt-BR" dirty="0" smtClean="0"/>
          </a:p>
          <a:p>
            <a:pPr lvl="1"/>
            <a:r>
              <a:rPr lang="pt-BR" dirty="0" smtClean="0"/>
              <a:t> Cão  ≠  Gato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3484</TotalTime>
  <Words>1188</Words>
  <Application>Microsoft Office PowerPoint</Application>
  <PresentationFormat>Apresentação na tela (4:3)</PresentationFormat>
  <Paragraphs>255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Fluxo</vt:lpstr>
      <vt:lpstr>CAVIDADE ABDOMINAL</vt:lpstr>
      <vt:lpstr>Considerações Gerais</vt:lpstr>
      <vt:lpstr>Considerações Gerais</vt:lpstr>
      <vt:lpstr>ANATOMIA</vt:lpstr>
      <vt:lpstr>Técnica Radiográfica</vt:lpstr>
      <vt:lpstr>Técnica Radiográfica</vt:lpstr>
      <vt:lpstr>Radiografia Contrastada</vt:lpstr>
      <vt:lpstr>ESTÔMAGO</vt:lpstr>
      <vt:lpstr>ESTÔMAGO</vt:lpstr>
      <vt:lpstr>Slide 10</vt:lpstr>
      <vt:lpstr>Eixo gástrico</vt:lpstr>
      <vt:lpstr>Lembretes</vt:lpstr>
      <vt:lpstr>Lembretes</vt:lpstr>
      <vt:lpstr>Estômago</vt:lpstr>
      <vt:lpstr>Corpos Estranhos</vt:lpstr>
      <vt:lpstr>Contraste negativo</vt:lpstr>
      <vt:lpstr>Gastrite urêmica</vt:lpstr>
      <vt:lpstr>Variação do conteúdo gasoso</vt:lpstr>
      <vt:lpstr>Dilatação / Torção Gástrica</vt:lpstr>
      <vt:lpstr>Considerações gerais</vt:lpstr>
      <vt:lpstr>Aspectos Radiográficos</vt:lpstr>
      <vt:lpstr>DILATAÇÃO GÁSTRICA</vt:lpstr>
      <vt:lpstr>Aspectos Radiográficos</vt:lpstr>
      <vt:lpstr>Slide 24</vt:lpstr>
      <vt:lpstr>ALÇAS INTESTINAIS</vt:lpstr>
      <vt:lpstr>Alças Intestinais</vt:lpstr>
      <vt:lpstr>Intestino Delgado</vt:lpstr>
      <vt:lpstr>Aspectos Radiográficos</vt:lpstr>
      <vt:lpstr>Aspectos Radiográficos</vt:lpstr>
      <vt:lpstr>Corpos Estranhos</vt:lpstr>
      <vt:lpstr>Processos Obstrutivos</vt:lpstr>
      <vt:lpstr>Processos Inflamatórios</vt:lpstr>
      <vt:lpstr>Intestino Grosso</vt:lpstr>
      <vt:lpstr>Intestino Grosso</vt:lpstr>
      <vt:lpstr>FÍGADO</vt:lpstr>
      <vt:lpstr>Fígado</vt:lpstr>
      <vt:lpstr>ANATOMIA</vt:lpstr>
      <vt:lpstr>BAÇO</vt:lpstr>
      <vt:lpstr>Slide 39</vt:lpstr>
      <vt:lpstr>Slide 40</vt:lpstr>
    </vt:vector>
  </TitlesOfParts>
  <Company>SELECTION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Desvios portossistêmicos: diagnóstico por imagem</dc:title>
  <dc:creator>RODRIGO</dc:creator>
  <cp:lastModifiedBy>radiologia</cp:lastModifiedBy>
  <cp:revision>548</cp:revision>
  <dcterms:created xsi:type="dcterms:W3CDTF">2002-09-23T11:16:21Z</dcterms:created>
  <dcterms:modified xsi:type="dcterms:W3CDTF">2013-11-26T17:16:48Z</dcterms:modified>
</cp:coreProperties>
</file>